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93" r:id="rId4"/>
    <p:sldId id="258" r:id="rId5"/>
    <p:sldId id="294" r:id="rId6"/>
    <p:sldId id="296" r:id="rId7"/>
    <p:sldId id="295" r:id="rId8"/>
    <p:sldId id="261" r:id="rId9"/>
    <p:sldId id="297" r:id="rId10"/>
    <p:sldId id="260" r:id="rId11"/>
    <p:sldId id="301" r:id="rId12"/>
    <p:sldId id="290" r:id="rId13"/>
    <p:sldId id="305" r:id="rId14"/>
    <p:sldId id="302" r:id="rId15"/>
    <p:sldId id="303" r:id="rId16"/>
    <p:sldId id="298" r:id="rId17"/>
    <p:sldId id="299" r:id="rId18"/>
    <p:sldId id="300" r:id="rId19"/>
    <p:sldId id="292" r:id="rId20"/>
    <p:sldId id="304" r:id="rId21"/>
    <p:sldId id="306" r:id="rId22"/>
    <p:sldId id="285" r:id="rId2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4" autoAdjust="0"/>
    <p:restoredTop sz="71378" autoAdjust="0"/>
  </p:normalViewPr>
  <p:slideViewPr>
    <p:cSldViewPr snapToGrid="0">
      <p:cViewPr varScale="1">
        <p:scale>
          <a:sx n="79" d="100"/>
          <a:sy n="79" d="100"/>
        </p:scale>
        <p:origin x="12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C571A1-FF47-46A3-962F-560D4BDEC084}" type="datetimeFigureOut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26494C-192F-4F60-9F7F-81B7C3ADE5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1564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1477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48184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9933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2575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5377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62091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6811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5863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1961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650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26494C-192F-4F60-9F7F-81B7C3ADE554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5602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3FFD51-C351-4312-A955-F3B7CFF3B7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C63EB3C-1F21-4469-9B4C-51C08660A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EB7F6A-F849-41EF-ADFC-9023F7D02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EB1E-FF70-4206-AD46-78A0D7FEAC9C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32DBDE-BEB5-4AFA-9019-8AC83F418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32440F8-FCDF-43B3-B16A-17EB16F8C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507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532457-2271-4E7D-8C0F-5F14F8689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73D5C52-4A48-45B3-BF0D-C6303A4C1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F8A3D9-4860-45B4-B504-ABCEFD136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D4A6D-6E8B-4886-9482-77685AF43B24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FD7056-DD6C-470C-B773-A893EC2D7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5C18F7-AD66-4A65-8F5C-979851EAB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0147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0A67C34-2043-41A7-BBD3-5207C09FD5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FB1DF5-B97A-48DA-86E2-EBD802307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5DF376-A2DA-4E1F-B911-6EB3C2F52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6742-EE44-4196-A34B-334D6B2850CC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38E2A58-C755-49BD-86AB-45AD30CA2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F767A47-A47C-41CB-8D12-50F69D568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766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E91043-3303-4BF4-902A-76D62688A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7226D8-A872-4442-BFB3-154E6F517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BE8314A-A51B-4FAA-8A74-A9E1854A2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5E5C7-5A95-4805-9F1D-17D56A409E11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2827B6-CB79-4A63-8238-99ECCCD72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24A99B-75BA-4F75-B199-C9ED7B9EE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93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433D43-15F5-426D-A76B-1458A6A70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896BE3-1DFD-4B0C-99E6-47646C428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28AAF40-49A6-411D-B940-58EC4A5F4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C683C-CB7F-43CE-AE38-6EA218C46FE4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57887B6-78E6-4669-A458-ADE19C0D4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60F582-0C3E-40A5-AAAD-46363DADF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7908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2C10DA-6283-4C50-A680-3CE4EBD0A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403E88-3ED4-439D-AD5F-DF466CF47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9165C0F-7BA3-4192-9C7F-FFE8E40C0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128A0B9-9861-4203-B6A9-9636A52E4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CF9BC-1AF1-419E-8197-A0C73FB198FF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9E9CC33-8045-46DE-AE29-4D9C0B81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AE248C6-92C3-40F0-ADE0-51C17D866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9001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89913F-2733-4B43-9D7F-2C51FB0ED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9C7653-73F2-49E6-8B0D-03D2BFC171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D2CD5E0-3806-4C97-A019-B65DC63BF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D373D22-8005-4B8E-B2D7-470CBBE07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8B50E94-2206-4E83-B415-2A9D29E4B9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D7EEC50-7A64-4C6B-ADA9-2A31C5B5F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D0D34-E155-4B03-9A48-93D098EDC9F8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608F76C-FC61-4BC5-A047-3A38A2F39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6199248-F744-4E71-9DC4-1AFB4613D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2529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EEFFD2-9C46-4C00-97BE-DBCA08306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27EFFB0-4D4C-46A0-BE57-BB8C3D9DD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72F3A-0E7F-4A49-907C-C6F28D0EEBF8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8FF88CF-A4E3-4E10-BFCA-2AED8236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A0401A5-6C6E-461E-BC40-950C6A7D4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1712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12B6C35-E395-4F21-BE42-4605546F3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9E487-CFE0-41FB-B4F5-71ADBBF9F0A7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0D48254-E4D7-4ED1-AA11-3D55E75E1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9EEB251-B8CA-47DE-80EF-FC2415FE0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573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D57CAF-4B50-42A6-BA33-1C7A56642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2655BE-95E3-4358-8E8C-224E48B89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4D0C657-D728-49C9-9665-ED35463ED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9FB1F07-CE85-4C22-A236-F496384AA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5A43-4379-4A4F-AED8-A8EF9804E570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F516EC5-07C8-4DAB-A0C9-93456DF7F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E426A41-4EBE-4C9B-9EF3-516DC2D14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66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9B5E8B-4C4E-48E9-A4B9-DAD002DDC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B65855F-1551-4395-9E9F-75C7E5AEB0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EBD3250-2004-432C-9389-4AAC48CAE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74375BB-A3B5-4BE9-A088-34B6DC91D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2385-DCE7-4C98-94E0-FA6F0D73047E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0A775A-6F78-4153-B933-B9B845C74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90A596C-2BE7-4762-98FF-8665D86DF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8475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90BB51C-75A3-4BB4-A803-8EF770154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9F32DD4-C1CD-4461-911B-0326AD83C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4E2924-9A12-4C3C-8A48-FF1EB50277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B002B-E0DC-4A1E-A38E-AEF33EB06C96}" type="datetime1">
              <a:rPr lang="zh-TW" altLang="en-US" smtClean="0"/>
              <a:t>2020/12/29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C380F5D-4F0C-4B47-B7BF-D58F73AE43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45F8752-89C9-4CD3-8ABA-A76B7CB0AE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5647A-2092-4191-85F1-CC691F138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8754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CF3A88-7975-4D3A-A193-BC1251BBBC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746" y="1234281"/>
            <a:ext cx="10968507" cy="2387600"/>
          </a:xfrm>
        </p:spPr>
        <p:txBody>
          <a:bodyPr/>
          <a:lstStyle/>
          <a:p>
            <a:r>
              <a:rPr lang="en-US" altLang="zh-TW" b="1" dirty="0">
                <a:latin typeface="Bahnschrift SemiCondensed" panose="020B0502040204020203" pitchFamily="34" charset="0"/>
              </a:rPr>
              <a:t>Action recognition using </a:t>
            </a:r>
            <a:br>
              <a:rPr lang="en-US" altLang="zh-TW" b="1" dirty="0">
                <a:latin typeface="Bahnschrift SemiCondensed" panose="020B0502040204020203" pitchFamily="34" charset="0"/>
              </a:rPr>
            </a:br>
            <a:r>
              <a:rPr lang="en-US" altLang="zh-TW" b="1" dirty="0">
                <a:latin typeface="Bahnschrift SemiCondensed" panose="020B0502040204020203" pitchFamily="34" charset="0"/>
              </a:rPr>
              <a:t>convolution neural network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505E459-B583-4DE3-9DE3-600E878CAB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sz="1800" dirty="0">
                <a:latin typeface="Bahnschrift Light Condensed" panose="020B0502040204020203" pitchFamily="34" charset="0"/>
              </a:rPr>
              <a:t>0856733</a:t>
            </a:r>
            <a:r>
              <a:rPr lang="zh-TW" altLang="en-US" sz="1800" dirty="0">
                <a:latin typeface="Bahnschrift Light Condensed" panose="020B0502040204020203" pitchFamily="34" charset="0"/>
              </a:rPr>
              <a:t> </a:t>
            </a:r>
            <a:r>
              <a:rPr lang="en-US" altLang="zh-TW" sz="1800" dirty="0">
                <a:latin typeface="Bahnschrift Light Condensed" panose="020B0502040204020203" pitchFamily="34" charset="0"/>
              </a:rPr>
              <a:t>Ming-Han Huang</a:t>
            </a:r>
            <a:r>
              <a:rPr lang="zh-TW" altLang="en-US" sz="1800" dirty="0">
                <a:latin typeface="Bahnschrift Light Condensed" panose="020B0502040204020203" pitchFamily="34" charset="0"/>
              </a:rPr>
              <a:t> </a:t>
            </a:r>
            <a:r>
              <a:rPr lang="en-US" altLang="zh-TW" sz="1800" dirty="0">
                <a:latin typeface="Bahnschrift Light Condensed" panose="020B0502040204020203" pitchFamily="34" charset="0"/>
              </a:rPr>
              <a:t>/ 0856727 </a:t>
            </a:r>
            <a:r>
              <a:rPr lang="en-US" altLang="zh-TW" sz="1800" dirty="0" err="1">
                <a:latin typeface="Bahnschrift Light Condensed" panose="020B0502040204020203" pitchFamily="34" charset="0"/>
              </a:rPr>
              <a:t>Kuan</a:t>
            </a:r>
            <a:r>
              <a:rPr lang="en-US" altLang="zh-TW" sz="1800" dirty="0">
                <a:latin typeface="Bahnschrift Light Condensed" panose="020B0502040204020203" pitchFamily="34" charset="0"/>
              </a:rPr>
              <a:t>-Chun Hong</a:t>
            </a:r>
          </a:p>
          <a:p>
            <a:r>
              <a:rPr lang="en-US" altLang="zh-TW" sz="1800" dirty="0">
                <a:latin typeface="Bahnschrift Light Condensed" panose="020B0502040204020203" pitchFamily="34" charset="0"/>
              </a:rPr>
              <a:t>Advising Professor: </a:t>
            </a:r>
            <a:r>
              <a:rPr lang="en-US" altLang="zh-TW" sz="1800" dirty="0" err="1">
                <a:latin typeface="Bahnschrift Light Condensed" panose="020B0502040204020203" pitchFamily="34" charset="0"/>
              </a:rPr>
              <a:t>Chuen</a:t>
            </a:r>
            <a:r>
              <a:rPr lang="en-US" altLang="zh-TW" sz="1800" dirty="0">
                <a:latin typeface="Bahnschrift Light Condensed" panose="020B0502040204020203" pitchFamily="34" charset="0"/>
              </a:rPr>
              <a:t>-Tsai Sun</a:t>
            </a:r>
            <a:endParaRPr lang="zh-TW" altLang="en-US" sz="1800" dirty="0">
              <a:latin typeface="Bahnschrift Light Condensed" panose="020B0502040204020203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E7D7583-FCE4-469A-959A-48097EF54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521" y="4821618"/>
            <a:ext cx="1534732" cy="1534732"/>
          </a:xfrm>
          <a:prstGeom prst="rect">
            <a:avLst/>
          </a:prstGeom>
        </p:spPr>
      </p:pic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FB1B38CC-7B93-4D85-AEED-3E2E510B3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7798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Dataset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CA58E5-4610-4203-ACCB-6559848BE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5209"/>
            <a:ext cx="10515600" cy="4351338"/>
          </a:xfrm>
        </p:spPr>
        <p:txBody>
          <a:bodyPr/>
          <a:lstStyle/>
          <a:p>
            <a:r>
              <a:rPr lang="en-US" altLang="zh-TW" dirty="0"/>
              <a:t>AVA-Kinetics Dataset</a:t>
            </a:r>
          </a:p>
          <a:p>
            <a:pPr lvl="1"/>
            <a:r>
              <a:rPr lang="en-US" altLang="zh-TW" dirty="0"/>
              <a:t>430 videos from AVA v2.2, together with 238k videos from the Kinetics-700 dataset</a:t>
            </a:r>
          </a:p>
          <a:p>
            <a:pPr lvl="1"/>
            <a:r>
              <a:rPr lang="en-US" altLang="zh-TW" dirty="0"/>
              <a:t>Each video has 15 minutes annotated in 1 second intervals</a:t>
            </a:r>
          </a:p>
          <a:p>
            <a:pPr lvl="1"/>
            <a:r>
              <a:rPr lang="en-US" altLang="zh-TW" dirty="0"/>
              <a:t>60 classes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0FA065C-624D-4D8D-BD58-D2EEFEFB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10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D371F31-8FCC-42AC-BE3C-39DA80171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F4EE727F-1749-42D1-94B6-9593DC277A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3146"/>
          <a:stretch/>
        </p:blipFill>
        <p:spPr>
          <a:xfrm>
            <a:off x="5277460" y="3659543"/>
            <a:ext cx="2094284" cy="255291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9456DE9-BE54-4094-B0D3-3E615EBEA8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6472" y="3393355"/>
            <a:ext cx="4475016" cy="2206323"/>
          </a:xfrm>
          <a:prstGeom prst="rect">
            <a:avLst/>
          </a:prstGeom>
        </p:spPr>
      </p:pic>
      <p:pic>
        <p:nvPicPr>
          <p:cNvPr id="1026" name="Picture 2" descr="https://lh4.googleusercontent.com/BrSX0cx5csnAuF4VEhor_c74owKY2dovMl5HEGSvyy-2b3leDbdEkGKH2_rgaaRqd7MPCJ-AwV-MKMe31-e0MqUxNl0r9mp_B32ZSfhQ8nan0QNMdCZIKBVjUbFk0M7iQjDLIyNts4g">
            <a:extLst>
              <a:ext uri="{FF2B5EF4-FFF2-40B4-BE49-F238E27FC236}">
                <a16:creationId xmlns:a16="http://schemas.microsoft.com/office/drawing/2014/main" id="{6B8EC83C-86F0-4989-9C2D-69AB202BA07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709" y="3733668"/>
            <a:ext cx="3537735" cy="2653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0821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Experiment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CA58E5-4610-4203-ACCB-6559848BE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5209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TW" b="1" dirty="0"/>
              <a:t>24.15mAP</a:t>
            </a:r>
            <a:r>
              <a:rPr lang="en-US" altLang="zh-TW" dirty="0"/>
              <a:t> (AVA-Kinetics train) / 22.29mAP (AVA only train)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0FA065C-624D-4D8D-BD58-D2EEFEFB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11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D371F31-8FCC-42AC-BE3C-39DA80171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  <p:pic>
        <p:nvPicPr>
          <p:cNvPr id="5" name="Picture 2" descr="https://lh5.googleusercontent.com/gtDMRStlvjfhUOEdPas1N6nqotXyM-TZbZ2F7A8hdC-BVYj8rzZ68SqOPPyXfgtoQ2uCMW3s6H5_5LgoE6nZ5MBR3dElMR9Wj8f8CX7_7X6RfmR2FjqXMaYXE6hvQYUM0tRK9z6CH-Y">
            <a:extLst>
              <a:ext uri="{FF2B5EF4-FFF2-40B4-BE49-F238E27FC236}">
                <a16:creationId xmlns:a16="http://schemas.microsoft.com/office/drawing/2014/main" id="{7A7316AB-3B0A-4FBE-B100-4C982DC80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944" y="2279072"/>
            <a:ext cx="10168128" cy="4032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EE52107-484C-42FD-A83C-2A63C1D7456C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 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4137133-42D3-415D-B781-91FE632FFB4C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 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C34E301-01D2-4721-8399-DCF35ED163B5}"/>
              </a:ext>
            </a:extLst>
          </p:cNvPr>
          <p:cNvSpPr/>
          <p:nvPr/>
        </p:nvSpPr>
        <p:spPr>
          <a:xfrm>
            <a:off x="7493251" y="4059936"/>
            <a:ext cx="2918717" cy="2236545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198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Experiment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6F134FA6-F529-4ACF-B68B-EE2C8DCE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FA5647A-2092-4191-85F1-CC691F1380A8}" type="slidenum">
              <a:rPr lang="zh-TW" altLang="en-US" smtClean="0"/>
              <a:t>12</a:t>
            </a:fld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80758C78-5304-43E5-8A30-17D4447C5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13777BA-9A9A-4F09-9D18-3C9B57294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5170134"/>
              </p:ext>
            </p:extLst>
          </p:nvPr>
        </p:nvGraphicFramePr>
        <p:xfrm>
          <a:off x="1573784" y="1909064"/>
          <a:ext cx="8128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8536">
                  <a:extLst>
                    <a:ext uri="{9D8B030D-6E8A-4147-A177-3AD203B41FA5}">
                      <a16:colId xmlns:a16="http://schemas.microsoft.com/office/drawing/2014/main" val="1964784705"/>
                    </a:ext>
                  </a:extLst>
                </a:gridCol>
                <a:gridCol w="2569464">
                  <a:extLst>
                    <a:ext uri="{9D8B030D-6E8A-4147-A177-3AD203B41FA5}">
                      <a16:colId xmlns:a16="http://schemas.microsoft.com/office/drawing/2014/main" val="16569269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>
                          <a:solidFill>
                            <a:schemeClr val="tx1"/>
                          </a:solidFill>
                        </a:rPr>
                        <a:t>val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zh-TW" dirty="0" err="1">
                          <a:solidFill>
                            <a:schemeClr val="tx1"/>
                          </a:solidFill>
                        </a:rPr>
                        <a:t>mAP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572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I3D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15.6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5945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ACRN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17.4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7956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YH Technologies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19.4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9829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>
                          <a:solidFill>
                            <a:schemeClr val="tx1"/>
                          </a:solidFill>
                        </a:rPr>
                        <a:t>Megvii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/Tsinghua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20.01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4801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Deep Mind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21.9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436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Ours(AVA-only)</a:t>
                      </a:r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22.29</a:t>
                      </a:r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9679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RTPR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</a:rPr>
                        <a:t>22.3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9806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Ours(</a:t>
                      </a:r>
                      <a:r>
                        <a:rPr lang="en-US" altLang="zh-TW" b="1" dirty="0"/>
                        <a:t>AVA-Kinetics)</a:t>
                      </a:r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b="1" dirty="0">
                          <a:solidFill>
                            <a:schemeClr val="tx1"/>
                          </a:solidFill>
                        </a:rPr>
                        <a:t>24.15</a:t>
                      </a:r>
                      <a:endParaRPr lang="zh-TW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4646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8105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Experiment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6F134FA6-F529-4ACF-B68B-EE2C8DCE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FA5647A-2092-4191-85F1-CC691F1380A8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80758C78-5304-43E5-8A30-17D4447C5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19177495-A85C-4547-9D23-940C4641A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5209"/>
            <a:ext cx="10515600" cy="4351338"/>
          </a:xfrm>
        </p:spPr>
        <p:txBody>
          <a:bodyPr/>
          <a:lstStyle/>
          <a:p>
            <a:r>
              <a:rPr lang="en-US" altLang="zh-TW" dirty="0"/>
              <a:t>Failure Case</a:t>
            </a:r>
          </a:p>
        </p:txBody>
      </p:sp>
    </p:spTree>
    <p:extLst>
      <p:ext uri="{BB962C8B-B14F-4D97-AF65-F5344CB8AC3E}">
        <p14:creationId xmlns:p14="http://schemas.microsoft.com/office/powerpoint/2010/main" val="2172016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Experiment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6F134FA6-F529-4ACF-B68B-EE2C8DCE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FA5647A-2092-4191-85F1-CC691F1380A8}" type="slidenum">
              <a:rPr lang="zh-TW" altLang="en-US" smtClean="0"/>
              <a:t>14</a:t>
            </a:fld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80758C78-5304-43E5-8A30-17D4447C55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  <p:pic>
        <p:nvPicPr>
          <p:cNvPr id="4" name="hotel_del_luna">
            <a:hlinkClick r:id="" action="ppaction://media"/>
            <a:extLst>
              <a:ext uri="{FF2B5EF4-FFF2-40B4-BE49-F238E27FC236}">
                <a16:creationId xmlns:a16="http://schemas.microsoft.com/office/drawing/2014/main" id="{980AC48A-CF92-40A1-8945-571487A49A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93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Experiment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6F134FA6-F529-4ACF-B68B-EE2C8DCE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FA5647A-2092-4191-85F1-CC691F1380A8}" type="slidenum">
              <a:rPr lang="zh-TW" altLang="en-US" smtClean="0"/>
              <a:t>15</a:t>
            </a:fld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80758C78-5304-43E5-8A30-17D4447C5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C57BC33-D091-4B21-A47B-214CA4F04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239" y="2090623"/>
            <a:ext cx="3633757" cy="187684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B5E814B-02C3-4770-BB67-0376252B33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2238" y="4185181"/>
            <a:ext cx="3633757" cy="2111301"/>
          </a:xfrm>
          <a:prstGeom prst="rect">
            <a:avLst/>
          </a:prstGeom>
        </p:spPr>
      </p:pic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19177495-A85C-4547-9D23-940C4641A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5209"/>
            <a:ext cx="10515600" cy="4351338"/>
          </a:xfrm>
        </p:spPr>
        <p:txBody>
          <a:bodyPr/>
          <a:lstStyle/>
          <a:p>
            <a:r>
              <a:rPr lang="en-US" altLang="zh-TW" dirty="0"/>
              <a:t>Failure Case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A01C6D8F-B011-4614-92DF-BF34CDEADCDE}"/>
              </a:ext>
            </a:extLst>
          </p:cNvPr>
          <p:cNvSpPr txBox="1">
            <a:spLocks/>
          </p:cNvSpPr>
          <p:nvPr/>
        </p:nvSpPr>
        <p:spPr>
          <a:xfrm>
            <a:off x="6443680" y="2090622"/>
            <a:ext cx="4151168" cy="1163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7030A0"/>
                </a:solidFill>
              </a:rPr>
              <a:t>GT</a:t>
            </a:r>
            <a:r>
              <a:rPr lang="en-US" altLang="zh-TW" sz="1800" dirty="0"/>
              <a:t>: sit, listen to, watch</a:t>
            </a:r>
          </a:p>
          <a:p>
            <a:pPr marL="0" indent="0">
              <a:buNone/>
            </a:pPr>
            <a:r>
              <a:rPr lang="en-US" altLang="zh-TW" sz="1800" dirty="0">
                <a:solidFill>
                  <a:schemeClr val="accent6"/>
                </a:solidFill>
              </a:rPr>
              <a:t>Prediction</a:t>
            </a:r>
            <a:r>
              <a:rPr lang="en-US" altLang="zh-TW" sz="1800" dirty="0"/>
              <a:t>: </a:t>
            </a:r>
            <a:r>
              <a:rPr lang="en-US" altLang="zh-TW" sz="1800" b="1" dirty="0">
                <a:solidFill>
                  <a:srgbClr val="C00000"/>
                </a:solidFill>
              </a:rPr>
              <a:t>stand</a:t>
            </a:r>
            <a:r>
              <a:rPr lang="en-US" altLang="zh-TW" sz="1800" dirty="0"/>
              <a:t>, listen to, watch</a:t>
            </a: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DDF020B3-300E-470A-AD2C-FB71C6BA6807}"/>
              </a:ext>
            </a:extLst>
          </p:cNvPr>
          <p:cNvSpPr txBox="1">
            <a:spLocks/>
          </p:cNvSpPr>
          <p:nvPr/>
        </p:nvSpPr>
        <p:spPr>
          <a:xfrm>
            <a:off x="6443680" y="4228801"/>
            <a:ext cx="4151168" cy="1163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7030A0"/>
                </a:solidFill>
              </a:rPr>
              <a:t>GT</a:t>
            </a:r>
            <a:r>
              <a:rPr lang="en-US" altLang="zh-TW" sz="1800" dirty="0"/>
              <a:t>: hold, kiss</a:t>
            </a:r>
          </a:p>
          <a:p>
            <a:pPr marL="0" indent="0">
              <a:buNone/>
            </a:pPr>
            <a:r>
              <a:rPr lang="en-US" altLang="zh-TW" sz="1800" dirty="0">
                <a:solidFill>
                  <a:schemeClr val="accent6"/>
                </a:solidFill>
              </a:rPr>
              <a:t>Prediction</a:t>
            </a:r>
            <a:r>
              <a:rPr lang="en-US" altLang="zh-TW" sz="1800" dirty="0"/>
              <a:t>: </a:t>
            </a:r>
            <a:r>
              <a:rPr lang="en-US" altLang="zh-TW" sz="1800" b="1" dirty="0">
                <a:solidFill>
                  <a:srgbClr val="C00000"/>
                </a:solidFill>
              </a:rPr>
              <a:t>answer phone</a:t>
            </a:r>
            <a:endParaRPr lang="en-US" altLang="zh-TW" sz="1800" dirty="0"/>
          </a:p>
        </p:txBody>
      </p:sp>
      <p:sp>
        <p:nvSpPr>
          <p:cNvPr id="11" name="箭號: 向下 10">
            <a:extLst>
              <a:ext uri="{FF2B5EF4-FFF2-40B4-BE49-F238E27FC236}">
                <a16:creationId xmlns:a16="http://schemas.microsoft.com/office/drawing/2014/main" id="{392D436D-B873-407A-B708-00B1D5D8F0D2}"/>
              </a:ext>
            </a:extLst>
          </p:cNvPr>
          <p:cNvSpPr/>
          <p:nvPr/>
        </p:nvSpPr>
        <p:spPr>
          <a:xfrm rot="14286182">
            <a:off x="2449201" y="5414259"/>
            <a:ext cx="210704" cy="798949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29320F57-CAE2-4D39-B11E-5AFDD59D5628}"/>
              </a:ext>
            </a:extLst>
          </p:cNvPr>
          <p:cNvSpPr txBox="1">
            <a:spLocks/>
          </p:cNvSpPr>
          <p:nvPr/>
        </p:nvSpPr>
        <p:spPr>
          <a:xfrm>
            <a:off x="663778" y="6071765"/>
            <a:ext cx="1947899" cy="4211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chemeClr val="accent6"/>
                </a:solidFill>
              </a:rPr>
              <a:t>Detection Missed</a:t>
            </a:r>
          </a:p>
        </p:txBody>
      </p:sp>
    </p:spTree>
    <p:extLst>
      <p:ext uri="{BB962C8B-B14F-4D97-AF65-F5344CB8AC3E}">
        <p14:creationId xmlns:p14="http://schemas.microsoft.com/office/powerpoint/2010/main" val="1371462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3ABC46-4A2E-4794-9CBC-7C3445B4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Bahnschrift SemiCondensed" panose="020B0502040204020203" pitchFamily="34" charset="0"/>
              </a:rPr>
              <a:t>Outline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156837-3886-451B-95D3-EF49F5E1C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Introduction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Problem Statement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Proposed Solution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Experiment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Conclusion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Demo</a:t>
            </a:r>
            <a:endParaRPr lang="zh-TW" altLang="en-US" dirty="0">
              <a:solidFill>
                <a:schemeClr val="bg2">
                  <a:lumMod val="90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9E802-45CB-4567-8260-4734E8B31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16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429BFF-2243-47BA-9DA8-09E2EBF38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35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Conclusion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CA58E5-4610-4203-ACCB-6559848BE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169"/>
            <a:ext cx="10515600" cy="4351338"/>
          </a:xfrm>
        </p:spPr>
        <p:txBody>
          <a:bodyPr/>
          <a:lstStyle/>
          <a:p>
            <a:r>
              <a:rPr lang="en-US" altLang="zh-TW" dirty="0"/>
              <a:t>Integrated yolov4 and I3D backbone to accomplish a </a:t>
            </a:r>
            <a:r>
              <a:rPr lang="en-US" altLang="zh-TW" dirty="0" err="1"/>
              <a:t>spatio</a:t>
            </a:r>
            <a:r>
              <a:rPr lang="en-US" altLang="zh-TW" dirty="0"/>
              <a:t>-temporal action localization task</a:t>
            </a:r>
          </a:p>
          <a:p>
            <a:r>
              <a:rPr lang="en-US" altLang="zh-TW" dirty="0"/>
              <a:t>End-to-end pipeline for real-time video action detection on videos</a:t>
            </a:r>
          </a:p>
          <a:p>
            <a:r>
              <a:rPr lang="en-US" altLang="zh-TW" dirty="0"/>
              <a:t>Trained on Kinect-700 to get better performance 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0FA065C-624D-4D8D-BD58-D2EEFEFB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17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D371F31-8FCC-42AC-BE3C-39DA80171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223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3ABC46-4A2E-4794-9CBC-7C3445B4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Bahnschrift SemiCondensed" panose="020B0502040204020203" pitchFamily="34" charset="0"/>
              </a:rPr>
              <a:t>Outline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156837-3886-451B-95D3-EF49F5E1C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Introduction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Problem Statement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Proposed Solution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Experiment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Conclusion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Demo</a:t>
            </a:r>
            <a:endParaRPr lang="zh-TW" altLang="en-US" dirty="0">
              <a:latin typeface="Tw Cen MT" panose="020B0602020104020603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9E802-45CB-4567-8260-4734E8B31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18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429BFF-2243-47BA-9DA8-09E2EBF38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32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Demo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6F134FA6-F529-4ACF-B68B-EE2C8DCE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FA5647A-2092-4191-85F1-CC691F1380A8}" type="slidenum">
              <a:rPr lang="zh-TW" altLang="en-US" smtClean="0"/>
              <a:t>19</a:t>
            </a:fld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80758C78-5304-43E5-8A30-17D4447C55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  <p:pic>
        <p:nvPicPr>
          <p:cNvPr id="5" name="testing">
            <a:hlinkClick r:id="" action="ppaction://media"/>
            <a:extLst>
              <a:ext uri="{FF2B5EF4-FFF2-40B4-BE49-F238E27FC236}">
                <a16:creationId xmlns:a16="http://schemas.microsoft.com/office/drawing/2014/main" id="{63FDCD28-CB8B-4C4F-8AE5-5E7886D289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08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3ABC46-4A2E-4794-9CBC-7C3445B4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Bahnschrift SemiCondensed" panose="020B0502040204020203" pitchFamily="34" charset="0"/>
              </a:rPr>
              <a:t>Outline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156837-3886-451B-95D3-EF49F5E1C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Tw Cen MT" panose="020B0602020104020603" pitchFamily="34" charset="0"/>
              </a:rPr>
              <a:t>Introduction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Problem Statement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Proposed Solution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Experiment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Conclusion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Demo</a:t>
            </a:r>
            <a:endParaRPr lang="zh-TW" altLang="en-US" dirty="0">
              <a:latin typeface="Tw Cen MT" panose="020B0602020104020603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9E802-45CB-4567-8260-4734E8B31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2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429BFF-2243-47BA-9DA8-09E2EBF38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04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A294F8-6A99-44EC-BF9E-72B036427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8FF0E95-411F-4D7C-BD5F-3B2C0AE44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20</a:t>
            </a:fld>
            <a:endParaRPr lang="zh-TW" altLang="en-US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A922B695-6A83-48CF-B75D-B39935011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976" y="0"/>
            <a:ext cx="12393976" cy="6858000"/>
          </a:xfrm>
        </p:spPr>
      </p:pic>
    </p:spTree>
    <p:extLst>
      <p:ext uri="{BB962C8B-B14F-4D97-AF65-F5344CB8AC3E}">
        <p14:creationId xmlns:p14="http://schemas.microsoft.com/office/powerpoint/2010/main" val="21559101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Reference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CA58E5-4610-4203-ACCB-6559848BE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6169"/>
            <a:ext cx="10515600" cy="4351338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TW" sz="1800" dirty="0"/>
              <a:t>A. </a:t>
            </a:r>
            <a:r>
              <a:rPr lang="en-US" altLang="zh-TW" sz="1800" dirty="0" err="1"/>
              <a:t>Bochkovskiy</a:t>
            </a:r>
            <a:r>
              <a:rPr lang="en-US" altLang="zh-TW" sz="1800" dirty="0"/>
              <a:t>, C.Y. Wang, and H. Liao, “Yolov4: Optimal speed and accuracy of object detection,” </a:t>
            </a:r>
            <a:r>
              <a:rPr lang="en-US" altLang="zh-TW" sz="1800" dirty="0" err="1"/>
              <a:t>ArXiv</a:t>
            </a:r>
            <a:r>
              <a:rPr lang="en-US" altLang="zh-TW" sz="1800" dirty="0"/>
              <a:t>, vol. abs/2004.10934, 2020.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1800" dirty="0"/>
              <a:t>C. Gu, C. Sun, D. A. Ross, C. </a:t>
            </a:r>
            <a:r>
              <a:rPr lang="en-US" altLang="zh-TW" sz="1800" dirty="0" err="1"/>
              <a:t>Vondrick</a:t>
            </a:r>
            <a:r>
              <a:rPr lang="en-US" altLang="zh-TW" sz="1800" dirty="0"/>
              <a:t>, C. </a:t>
            </a:r>
            <a:r>
              <a:rPr lang="en-US" altLang="zh-TW" sz="1800" dirty="0" err="1"/>
              <a:t>Pantofaru</a:t>
            </a:r>
            <a:r>
              <a:rPr lang="en-US" altLang="zh-TW" sz="1800" dirty="0"/>
              <a:t>, Y. Li, S. </a:t>
            </a:r>
            <a:r>
              <a:rPr lang="en-US" altLang="zh-TW" sz="1800" dirty="0" err="1"/>
              <a:t>Vijayanarasimhan</a:t>
            </a:r>
            <a:r>
              <a:rPr lang="en-US" altLang="zh-TW" sz="1800" dirty="0"/>
              <a:t>, G. </a:t>
            </a:r>
            <a:r>
              <a:rPr lang="en-US" altLang="zh-TW" sz="1800" dirty="0" err="1"/>
              <a:t>Toderici</a:t>
            </a:r>
            <a:r>
              <a:rPr lang="en-US" altLang="zh-TW" sz="1800" dirty="0"/>
              <a:t>, S. Ricco, R. </a:t>
            </a:r>
            <a:r>
              <a:rPr lang="en-US" altLang="zh-TW" sz="1800" dirty="0" err="1"/>
              <a:t>Sukthankar</a:t>
            </a:r>
            <a:r>
              <a:rPr lang="en-US" altLang="zh-TW" sz="1800" dirty="0"/>
              <a:t>, et al. Ava: A video dataset of </a:t>
            </a:r>
            <a:r>
              <a:rPr lang="en-US" altLang="zh-TW" sz="1800" dirty="0" err="1"/>
              <a:t>spatio</a:t>
            </a:r>
            <a:r>
              <a:rPr lang="en-US" altLang="zh-TW" sz="1800" dirty="0"/>
              <a:t>-temporally localized atomic visual actions. In IEEE Conference on Computer Vision and Pattern Recognition, CVPR, 2018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1800" dirty="0"/>
              <a:t>C. Sun, A. Shrivastava, C. </a:t>
            </a:r>
            <a:r>
              <a:rPr lang="en-US" altLang="zh-TW" sz="1800" dirty="0" err="1"/>
              <a:t>Vondrick</a:t>
            </a:r>
            <a:r>
              <a:rPr lang="en-US" altLang="zh-TW" sz="1800" dirty="0"/>
              <a:t>, K. Murphy, R. </a:t>
            </a:r>
            <a:r>
              <a:rPr lang="en-US" altLang="zh-TW" sz="1800" dirty="0" err="1"/>
              <a:t>Sukthankar</a:t>
            </a:r>
            <a:r>
              <a:rPr lang="en-US" altLang="zh-TW" sz="1800" dirty="0"/>
              <a:t>, and C. Schmid. Actor-centric relation network. </a:t>
            </a:r>
            <a:r>
              <a:rPr lang="en-US" altLang="zh-TW" sz="1800" dirty="0" err="1"/>
              <a:t>arXiv</a:t>
            </a:r>
            <a:r>
              <a:rPr lang="en-US" altLang="zh-TW" sz="1800" dirty="0"/>
              <a:t> preprint arXiv:1807.10982, 2018.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1800" dirty="0" err="1"/>
              <a:t>Feichtenhofer</a:t>
            </a:r>
            <a:r>
              <a:rPr lang="en-US" altLang="zh-TW" sz="1800" dirty="0"/>
              <a:t>, C.; Fan, H.; Malik, J.; He, K. </a:t>
            </a:r>
            <a:r>
              <a:rPr lang="en-US" altLang="zh-TW" sz="1800" dirty="0" err="1"/>
              <a:t>SlowFast</a:t>
            </a:r>
            <a:r>
              <a:rPr lang="en-US" altLang="zh-TW" sz="1800" dirty="0"/>
              <a:t> Networks for Video Recognition. </a:t>
            </a:r>
            <a:r>
              <a:rPr lang="en-US" altLang="zh-TW" sz="1800" dirty="0" err="1"/>
              <a:t>arXiv</a:t>
            </a:r>
            <a:r>
              <a:rPr lang="en-US" altLang="zh-TW" sz="1800" dirty="0"/>
              <a:t> 2018, arXiv:1812.03982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1800" dirty="0" err="1"/>
              <a:t>Junting</a:t>
            </a:r>
            <a:r>
              <a:rPr lang="en-US" altLang="zh-TW" sz="1800" dirty="0"/>
              <a:t> Pan, </a:t>
            </a:r>
            <a:r>
              <a:rPr lang="en-US" altLang="zh-TW" sz="1800" dirty="0" err="1"/>
              <a:t>Siyu</a:t>
            </a:r>
            <a:r>
              <a:rPr lang="en-US" altLang="zh-TW" sz="1800" dirty="0"/>
              <a:t> Chen, Zheng </a:t>
            </a:r>
            <a:r>
              <a:rPr lang="en-US" altLang="zh-TW" sz="1800" dirty="0" err="1"/>
              <a:t>Shou</a:t>
            </a:r>
            <a:r>
              <a:rPr lang="en-US" altLang="zh-TW" sz="1800" dirty="0"/>
              <a:t>, Jing Shao, </a:t>
            </a:r>
            <a:r>
              <a:rPr lang="en-US" altLang="zh-TW" sz="1800" dirty="0" err="1"/>
              <a:t>Hongsheng</a:t>
            </a:r>
            <a:r>
              <a:rPr lang="en-US" altLang="zh-TW" sz="1800" dirty="0"/>
              <a:t> Li. "Actor-Context-Actor Relation Network for </a:t>
            </a:r>
            <a:r>
              <a:rPr lang="en-US" altLang="zh-TW" sz="1800" dirty="0" err="1"/>
              <a:t>Spatio</a:t>
            </a:r>
            <a:r>
              <a:rPr lang="en-US" altLang="zh-TW" sz="1800" dirty="0"/>
              <a:t>-Temporal Action Localization." </a:t>
            </a:r>
            <a:r>
              <a:rPr lang="en-US" altLang="zh-TW" sz="1800" dirty="0" err="1"/>
              <a:t>Arxiv</a:t>
            </a:r>
            <a:r>
              <a:rPr lang="en-US" altLang="zh-TW" sz="1800" dirty="0"/>
              <a:t> 2020.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1800" dirty="0" err="1"/>
              <a:t>Oytun</a:t>
            </a:r>
            <a:r>
              <a:rPr lang="en-US" altLang="zh-TW" sz="1800" dirty="0"/>
              <a:t> </a:t>
            </a:r>
            <a:r>
              <a:rPr lang="en-US" altLang="zh-TW" sz="1800" dirty="0" err="1"/>
              <a:t>Ulutan</a:t>
            </a:r>
            <a:r>
              <a:rPr lang="en-US" altLang="zh-TW" sz="1800" dirty="0"/>
              <a:t>, Swati </a:t>
            </a:r>
            <a:r>
              <a:rPr lang="en-US" altLang="zh-TW" sz="1800" dirty="0" err="1"/>
              <a:t>Rallapalli</a:t>
            </a:r>
            <a:r>
              <a:rPr lang="en-US" altLang="zh-TW" sz="1800" dirty="0"/>
              <a:t>, </a:t>
            </a:r>
            <a:r>
              <a:rPr lang="en-US" altLang="zh-TW" sz="1800" dirty="0" err="1"/>
              <a:t>Mudhakar</a:t>
            </a:r>
            <a:r>
              <a:rPr lang="en-US" altLang="zh-TW" sz="1800" dirty="0"/>
              <a:t> Srivatsa, and BS Manjunath. 2018. Actor Conditioned Attention Maps for Video Action Detection. </a:t>
            </a:r>
            <a:r>
              <a:rPr lang="en-US" altLang="zh-TW" sz="1800" dirty="0" err="1"/>
              <a:t>arXiv</a:t>
            </a:r>
            <a:r>
              <a:rPr lang="en-US" altLang="zh-TW" sz="1800" dirty="0"/>
              <a:t> preprint arXiv:1812.11631 (2018).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0FA065C-624D-4D8D-BD58-D2EEFEFB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21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D371F31-8FCC-42AC-BE3C-39DA80171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7729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8800" dirty="0">
                <a:latin typeface="Bahnschrift SemiCondensed" panose="020B0502040204020203" pitchFamily="34" charset="0"/>
              </a:rPr>
              <a:t>Q&amp;A</a:t>
            </a:r>
            <a:endParaRPr lang="zh-TW" altLang="en-US" sz="8800" dirty="0">
              <a:latin typeface="Bahnschrift SemiCondensed" panose="020B0502040204020203" pitchFamily="34" charset="0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60D7F77-9518-4D37-A065-F2088B12A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22</a:t>
            </a:fld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1832714-A82A-43FB-9C27-71DE8004CE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830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3ABC46-4A2E-4794-9CBC-7C3445B4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Bahnschrift SemiCondensed" panose="020B0502040204020203" pitchFamily="34" charset="0"/>
              </a:rPr>
              <a:t>Outline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156837-3886-451B-95D3-EF49F5E1C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Tw Cen MT" panose="020B0602020104020603" pitchFamily="34" charset="0"/>
              </a:rPr>
              <a:t>Introduction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Problem Statement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Proposed Solution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Experiment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Conclusion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Demo</a:t>
            </a:r>
            <a:endParaRPr lang="zh-TW" altLang="en-US" dirty="0">
              <a:solidFill>
                <a:schemeClr val="bg2">
                  <a:lumMod val="90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9E802-45CB-4567-8260-4734E8B31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3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429BFF-2243-47BA-9DA8-09E2EBF38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925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57CAAE-2381-40DB-85E9-504D9C3B1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Bahnschrift SemiCondensed" panose="020B0502040204020203" pitchFamily="34" charset="0"/>
              </a:rPr>
              <a:t>Spatio</a:t>
            </a:r>
            <a:r>
              <a:rPr lang="en-US" altLang="zh-TW" dirty="0">
                <a:latin typeface="Bahnschrift SemiCondensed" panose="020B0502040204020203" pitchFamily="34" charset="0"/>
              </a:rPr>
              <a:t>-Temporal Action Localization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674027E-CA71-45CA-8F25-552203EE1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EB1CF4C-8AE0-44F8-A16A-A87D0C63EC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  <p:pic>
        <p:nvPicPr>
          <p:cNvPr id="8" name="Action recognition applied on basketball players through Deep Learning methods">
            <a:hlinkClick r:id="" action="ppaction://media"/>
            <a:extLst>
              <a:ext uri="{FF2B5EF4-FFF2-40B4-BE49-F238E27FC236}">
                <a16:creationId xmlns:a16="http://schemas.microsoft.com/office/drawing/2014/main" id="{77D646A4-B37E-4C2A-AD65-1AEA5A2797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73783" y="1602929"/>
            <a:ext cx="8044433" cy="455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2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2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3ABC46-4A2E-4794-9CBC-7C3445B4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Bahnschrift SemiCondensed" panose="020B0502040204020203" pitchFamily="34" charset="0"/>
              </a:rPr>
              <a:t>Outline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156837-3886-451B-95D3-EF49F5E1C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Introduction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Problem Statement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Proposed Solution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Experiment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Conclusion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Demo</a:t>
            </a:r>
            <a:endParaRPr lang="zh-TW" altLang="en-US" dirty="0">
              <a:solidFill>
                <a:schemeClr val="bg2">
                  <a:lumMod val="90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9E802-45CB-4567-8260-4734E8B31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429BFF-2243-47BA-9DA8-09E2EBF38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72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3263476-869B-4FE9-9FE3-0AB4749AE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C0C4F0D9-1685-439E-BFE4-A6E086A1C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Problem Statement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DD533D8-5197-4276-A2BF-FC854BA5B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424" y="2335455"/>
            <a:ext cx="4528601" cy="3076120"/>
          </a:xfrm>
          <a:prstGeom prst="rect">
            <a:avLst/>
          </a:prstGeom>
        </p:spPr>
      </p:pic>
      <p:sp>
        <p:nvSpPr>
          <p:cNvPr id="8" name="箭號: 向下 7">
            <a:extLst>
              <a:ext uri="{FF2B5EF4-FFF2-40B4-BE49-F238E27FC236}">
                <a16:creationId xmlns:a16="http://schemas.microsoft.com/office/drawing/2014/main" id="{CC6B1766-F02B-40E9-9D79-16B6F2D035E7}"/>
              </a:ext>
            </a:extLst>
          </p:cNvPr>
          <p:cNvSpPr/>
          <p:nvPr/>
        </p:nvSpPr>
        <p:spPr>
          <a:xfrm rot="14394207">
            <a:off x="6295273" y="2597637"/>
            <a:ext cx="327995" cy="832796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DF74C18C-3817-46BE-B4F6-C72F1178E874}"/>
              </a:ext>
            </a:extLst>
          </p:cNvPr>
          <p:cNvSpPr/>
          <p:nvPr/>
        </p:nvSpPr>
        <p:spPr>
          <a:xfrm rot="18146288">
            <a:off x="6298376" y="3854649"/>
            <a:ext cx="327995" cy="832796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279AD51C-ED19-4D52-BBB4-BB7543EE5A76}"/>
              </a:ext>
            </a:extLst>
          </p:cNvPr>
          <p:cNvSpPr/>
          <p:nvPr/>
        </p:nvSpPr>
        <p:spPr>
          <a:xfrm>
            <a:off x="7448764" y="2035448"/>
            <a:ext cx="2229492" cy="132218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TW" sz="2800" b="1" dirty="0"/>
              <a:t>Object </a:t>
            </a:r>
          </a:p>
          <a:p>
            <a:pPr algn="ctr" latinLnBrk="1"/>
            <a:r>
              <a:rPr lang="en-US" altLang="zh-TW" sz="2800" b="1" dirty="0"/>
              <a:t>Detection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224DDD12-1247-4B03-B661-D5D49406BFBA}"/>
              </a:ext>
            </a:extLst>
          </p:cNvPr>
          <p:cNvSpPr/>
          <p:nvPr/>
        </p:nvSpPr>
        <p:spPr>
          <a:xfrm>
            <a:off x="7448764" y="3873515"/>
            <a:ext cx="2229492" cy="132218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TW" sz="2800" b="1" dirty="0"/>
              <a:t>Action </a:t>
            </a:r>
          </a:p>
          <a:p>
            <a:pPr algn="ctr" latinLnBrk="1"/>
            <a:r>
              <a:rPr lang="en-US" altLang="zh-TW" sz="2800" b="1" dirty="0"/>
              <a:t>Recognition</a:t>
            </a:r>
          </a:p>
        </p:txBody>
      </p:sp>
    </p:spTree>
    <p:extLst>
      <p:ext uri="{BB962C8B-B14F-4D97-AF65-F5344CB8AC3E}">
        <p14:creationId xmlns:p14="http://schemas.microsoft.com/office/powerpoint/2010/main" val="393426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3ABC46-4A2E-4794-9CBC-7C3445B4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Bahnschrift SemiCondensed" panose="020B0502040204020203" pitchFamily="34" charset="0"/>
              </a:rPr>
              <a:t>Outline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156837-3886-451B-95D3-EF49F5E1C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Introduction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Problem Statement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Proposed Solution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Experiment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Conclusion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Demo</a:t>
            </a:r>
            <a:endParaRPr lang="zh-TW" altLang="en-US" dirty="0">
              <a:solidFill>
                <a:schemeClr val="bg2">
                  <a:lumMod val="90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9E802-45CB-4567-8260-4734E8B31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7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429BFF-2243-47BA-9DA8-09E2EBF38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838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FEE8C-5AA3-4FA9-A424-EAB10D23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Bahnschrift SemiCondensed" panose="020B0502040204020203" pitchFamily="34" charset="0"/>
              </a:rPr>
              <a:t>Proposed Solution</a:t>
            </a:r>
            <a:endParaRPr lang="zh-TW" altLang="en-US" dirty="0">
              <a:latin typeface="Bahnschrift SemiCondensed" panose="020B0502040204020203" pitchFamily="34" charset="0"/>
            </a:endParaRPr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6F134FA6-F529-4ACF-B68B-EE2C8DCE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FA5647A-2092-4191-85F1-CC691F1380A8}" type="slidenum">
              <a:rPr lang="zh-TW" altLang="en-US" smtClean="0"/>
              <a:t>8</a:t>
            </a:fld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80758C78-5304-43E5-8A30-17D4447C5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7021043E-91CF-422E-BA85-637B463344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14" r="12914"/>
          <a:stretch/>
        </p:blipFill>
        <p:spPr>
          <a:xfrm>
            <a:off x="508848" y="2436526"/>
            <a:ext cx="1825307" cy="1368980"/>
          </a:xfrm>
          <a:prstGeom prst="rect">
            <a:avLst/>
          </a:prstGeom>
        </p:spPr>
      </p:pic>
      <p:pic>
        <p:nvPicPr>
          <p:cNvPr id="41" name="圖片 40">
            <a:extLst>
              <a:ext uri="{FF2B5EF4-FFF2-40B4-BE49-F238E27FC236}">
                <a16:creationId xmlns:a16="http://schemas.microsoft.com/office/drawing/2014/main" id="{8EA7A3FD-D416-4DF3-9B2F-13A9CBDCBF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14" r="12914"/>
          <a:stretch/>
        </p:blipFill>
        <p:spPr>
          <a:xfrm>
            <a:off x="661248" y="2588926"/>
            <a:ext cx="1825307" cy="1368980"/>
          </a:xfrm>
          <a:prstGeom prst="rect">
            <a:avLst/>
          </a:prstGeom>
        </p:spPr>
      </p:pic>
      <p:pic>
        <p:nvPicPr>
          <p:cNvPr id="44" name="圖片 43">
            <a:extLst>
              <a:ext uri="{FF2B5EF4-FFF2-40B4-BE49-F238E27FC236}">
                <a16:creationId xmlns:a16="http://schemas.microsoft.com/office/drawing/2014/main" id="{C43CFF64-8A63-451A-8C01-865BB58A2C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14" r="12914"/>
          <a:stretch/>
        </p:blipFill>
        <p:spPr>
          <a:xfrm>
            <a:off x="813648" y="2741326"/>
            <a:ext cx="1825307" cy="1368980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id="{523DFA58-AA39-4BD8-BBB3-E137541B477E}"/>
              </a:ext>
            </a:extLst>
          </p:cNvPr>
          <p:cNvSpPr/>
          <p:nvPr/>
        </p:nvSpPr>
        <p:spPr>
          <a:xfrm>
            <a:off x="2029767" y="2864903"/>
            <a:ext cx="620040" cy="1202499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: 圓角 46">
            <a:extLst>
              <a:ext uri="{FF2B5EF4-FFF2-40B4-BE49-F238E27FC236}">
                <a16:creationId xmlns:a16="http://schemas.microsoft.com/office/drawing/2014/main" id="{31B56F3C-35A7-4AC1-9CD6-00322CF91B12}"/>
              </a:ext>
            </a:extLst>
          </p:cNvPr>
          <p:cNvSpPr/>
          <p:nvPr/>
        </p:nvSpPr>
        <p:spPr>
          <a:xfrm>
            <a:off x="937667" y="4866492"/>
            <a:ext cx="1598973" cy="67074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YOLOv4</a:t>
            </a:r>
            <a:endParaRPr lang="zh-TW" altLang="en-US" dirty="0"/>
          </a:p>
        </p:txBody>
      </p:sp>
      <p:sp>
        <p:nvSpPr>
          <p:cNvPr id="48" name="箭號: 向下 47">
            <a:extLst>
              <a:ext uri="{FF2B5EF4-FFF2-40B4-BE49-F238E27FC236}">
                <a16:creationId xmlns:a16="http://schemas.microsoft.com/office/drawing/2014/main" id="{A00DAC6D-0429-45BE-A67B-6438066FB924}"/>
              </a:ext>
            </a:extLst>
          </p:cNvPr>
          <p:cNvSpPr/>
          <p:nvPr/>
        </p:nvSpPr>
        <p:spPr>
          <a:xfrm rot="10800000">
            <a:off x="2134303" y="4081483"/>
            <a:ext cx="210704" cy="798949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箭號: 向下 61">
            <a:extLst>
              <a:ext uri="{FF2B5EF4-FFF2-40B4-BE49-F238E27FC236}">
                <a16:creationId xmlns:a16="http://schemas.microsoft.com/office/drawing/2014/main" id="{80A0C3B8-E2FE-4A3A-AA4C-44438B9A7A06}"/>
              </a:ext>
            </a:extLst>
          </p:cNvPr>
          <p:cNvSpPr/>
          <p:nvPr/>
        </p:nvSpPr>
        <p:spPr>
          <a:xfrm rot="16200000">
            <a:off x="3375457" y="2668377"/>
            <a:ext cx="214130" cy="1598973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矩形: 圓角 62">
            <a:extLst>
              <a:ext uri="{FF2B5EF4-FFF2-40B4-BE49-F238E27FC236}">
                <a16:creationId xmlns:a16="http://schemas.microsoft.com/office/drawing/2014/main" id="{1480CB8C-797B-4796-918E-B020B1CC2CAB}"/>
              </a:ext>
            </a:extLst>
          </p:cNvPr>
          <p:cNvSpPr/>
          <p:nvPr/>
        </p:nvSpPr>
        <p:spPr>
          <a:xfrm>
            <a:off x="2969693" y="3111517"/>
            <a:ext cx="944762" cy="67074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I3D</a:t>
            </a:r>
          </a:p>
          <a:p>
            <a:pPr algn="ctr"/>
            <a:r>
              <a:rPr lang="en-US" altLang="zh-TW" dirty="0"/>
              <a:t>head</a:t>
            </a:r>
            <a:endParaRPr lang="zh-TW" altLang="en-US" dirty="0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A3EB0CDE-6951-4460-9644-B75665CEBC31}"/>
              </a:ext>
            </a:extLst>
          </p:cNvPr>
          <p:cNvSpPr/>
          <p:nvPr/>
        </p:nvSpPr>
        <p:spPr>
          <a:xfrm>
            <a:off x="4339746" y="2778334"/>
            <a:ext cx="1217398" cy="81752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6" name="內容版面配置區 2">
            <a:extLst>
              <a:ext uri="{FF2B5EF4-FFF2-40B4-BE49-F238E27FC236}">
                <a16:creationId xmlns:a16="http://schemas.microsoft.com/office/drawing/2014/main" id="{04E8178B-2082-43A4-9549-6767638D1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101" y="2095926"/>
            <a:ext cx="2163334" cy="27169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altLang="zh-TW" sz="1400" dirty="0"/>
              <a:t>Input Video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D8A7CF2-0B20-4B80-9731-D4177C1C938B}"/>
              </a:ext>
            </a:extLst>
          </p:cNvPr>
          <p:cNvSpPr/>
          <p:nvPr/>
        </p:nvSpPr>
        <p:spPr>
          <a:xfrm>
            <a:off x="4492146" y="2930734"/>
            <a:ext cx="1217398" cy="81752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0B3602AE-A8C2-49BF-BA9E-A3FB771D89D7}"/>
              </a:ext>
            </a:extLst>
          </p:cNvPr>
          <p:cNvSpPr/>
          <p:nvPr/>
        </p:nvSpPr>
        <p:spPr>
          <a:xfrm>
            <a:off x="4644546" y="3083134"/>
            <a:ext cx="1217398" cy="81752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0468AAA2-227C-44A0-8A59-BA91B7BC62AB}"/>
              </a:ext>
            </a:extLst>
          </p:cNvPr>
          <p:cNvSpPr/>
          <p:nvPr/>
        </p:nvSpPr>
        <p:spPr>
          <a:xfrm>
            <a:off x="4796946" y="3235534"/>
            <a:ext cx="1217398" cy="81752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1A355C91-ED88-4AD9-8979-F861AD92FCDD}"/>
              </a:ext>
            </a:extLst>
          </p:cNvPr>
          <p:cNvSpPr/>
          <p:nvPr/>
        </p:nvSpPr>
        <p:spPr>
          <a:xfrm>
            <a:off x="5161882" y="3429000"/>
            <a:ext cx="344173" cy="59070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F1D6E24F-0B96-4D2F-B28A-2B5FF2FD9494}"/>
              </a:ext>
            </a:extLst>
          </p:cNvPr>
          <p:cNvSpPr/>
          <p:nvPr/>
        </p:nvSpPr>
        <p:spPr>
          <a:xfrm>
            <a:off x="5681644" y="3287241"/>
            <a:ext cx="226948" cy="69967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3" name="內容版面配置區 2">
            <a:extLst>
              <a:ext uri="{FF2B5EF4-FFF2-40B4-BE49-F238E27FC236}">
                <a16:creationId xmlns:a16="http://schemas.microsoft.com/office/drawing/2014/main" id="{807AD194-A704-459E-8D59-1706CF3E2ACE}"/>
              </a:ext>
            </a:extLst>
          </p:cNvPr>
          <p:cNvSpPr txBox="1">
            <a:spLocks/>
          </p:cNvSpPr>
          <p:nvPr/>
        </p:nvSpPr>
        <p:spPr>
          <a:xfrm>
            <a:off x="3958581" y="2506644"/>
            <a:ext cx="2163334" cy="2716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TW" sz="1400" dirty="0"/>
              <a:t>Feature Map</a:t>
            </a:r>
          </a:p>
        </p:txBody>
      </p:sp>
      <p:sp>
        <p:nvSpPr>
          <p:cNvPr id="74" name="箭號: 向下 73">
            <a:extLst>
              <a:ext uri="{FF2B5EF4-FFF2-40B4-BE49-F238E27FC236}">
                <a16:creationId xmlns:a16="http://schemas.microsoft.com/office/drawing/2014/main" id="{0239D1EC-42AA-440D-B58E-71929334DB63}"/>
              </a:ext>
            </a:extLst>
          </p:cNvPr>
          <p:cNvSpPr/>
          <p:nvPr/>
        </p:nvSpPr>
        <p:spPr>
          <a:xfrm rot="16200000">
            <a:off x="6723573" y="2709666"/>
            <a:ext cx="214130" cy="1598973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矩形: 圓角 74">
            <a:extLst>
              <a:ext uri="{FF2B5EF4-FFF2-40B4-BE49-F238E27FC236}">
                <a16:creationId xmlns:a16="http://schemas.microsoft.com/office/drawing/2014/main" id="{E3CB08ED-D52D-435F-9F82-4105F42004C9}"/>
              </a:ext>
            </a:extLst>
          </p:cNvPr>
          <p:cNvSpPr/>
          <p:nvPr/>
        </p:nvSpPr>
        <p:spPr>
          <a:xfrm>
            <a:off x="6317809" y="3152806"/>
            <a:ext cx="944762" cy="67074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ACAM</a:t>
            </a:r>
            <a:endParaRPr lang="zh-TW" altLang="en-US" dirty="0"/>
          </a:p>
        </p:txBody>
      </p:sp>
      <p:sp>
        <p:nvSpPr>
          <p:cNvPr id="76" name="矩形: 圓角 75">
            <a:extLst>
              <a:ext uri="{FF2B5EF4-FFF2-40B4-BE49-F238E27FC236}">
                <a16:creationId xmlns:a16="http://schemas.microsoft.com/office/drawing/2014/main" id="{879DC048-A045-4337-A119-5CA4256A69A8}"/>
              </a:ext>
            </a:extLst>
          </p:cNvPr>
          <p:cNvSpPr/>
          <p:nvPr/>
        </p:nvSpPr>
        <p:spPr>
          <a:xfrm>
            <a:off x="2835434" y="1935731"/>
            <a:ext cx="7931883" cy="2930761"/>
          </a:xfrm>
          <a:prstGeom prst="roundRect">
            <a:avLst/>
          </a:prstGeom>
          <a:noFill/>
          <a:ln>
            <a:solidFill>
              <a:srgbClr val="7030A0"/>
            </a:solidFill>
            <a:prstDash val="sys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7" name="內容版面配置區 2">
            <a:extLst>
              <a:ext uri="{FF2B5EF4-FFF2-40B4-BE49-F238E27FC236}">
                <a16:creationId xmlns:a16="http://schemas.microsoft.com/office/drawing/2014/main" id="{C685D827-9295-441E-B7F0-9CDBCE87AE57}"/>
              </a:ext>
            </a:extLst>
          </p:cNvPr>
          <p:cNvSpPr txBox="1">
            <a:spLocks/>
          </p:cNvSpPr>
          <p:nvPr/>
        </p:nvSpPr>
        <p:spPr>
          <a:xfrm>
            <a:off x="2858229" y="1960081"/>
            <a:ext cx="2163334" cy="27169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TW" sz="1400" dirty="0">
                <a:solidFill>
                  <a:schemeClr val="bg1"/>
                </a:solidFill>
              </a:rPr>
              <a:t>I3D Backbone Network</a:t>
            </a: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AE51A77B-4C87-4B9C-BF4E-905C29CBD8D4}"/>
              </a:ext>
            </a:extLst>
          </p:cNvPr>
          <p:cNvSpPr/>
          <p:nvPr/>
        </p:nvSpPr>
        <p:spPr>
          <a:xfrm>
            <a:off x="7647507" y="2792673"/>
            <a:ext cx="1217398" cy="81752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BFD77B60-89F8-4FF7-86BD-147D40509076}"/>
              </a:ext>
            </a:extLst>
          </p:cNvPr>
          <p:cNvSpPr/>
          <p:nvPr/>
        </p:nvSpPr>
        <p:spPr>
          <a:xfrm>
            <a:off x="7799907" y="2945073"/>
            <a:ext cx="1217398" cy="81752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C93EBBE8-CFB9-4586-A2F4-AC8990DE67E2}"/>
              </a:ext>
            </a:extLst>
          </p:cNvPr>
          <p:cNvSpPr/>
          <p:nvPr/>
        </p:nvSpPr>
        <p:spPr>
          <a:xfrm>
            <a:off x="7952307" y="3097473"/>
            <a:ext cx="1217398" cy="81752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C4BE7436-9F5E-422A-892B-4BC194A418FF}"/>
              </a:ext>
            </a:extLst>
          </p:cNvPr>
          <p:cNvSpPr/>
          <p:nvPr/>
        </p:nvSpPr>
        <p:spPr>
          <a:xfrm>
            <a:off x="8104707" y="3249873"/>
            <a:ext cx="1217398" cy="81752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A5E978F8-16EF-4C41-9F6C-FA3A763124EC}"/>
              </a:ext>
            </a:extLst>
          </p:cNvPr>
          <p:cNvSpPr/>
          <p:nvPr/>
        </p:nvSpPr>
        <p:spPr>
          <a:xfrm>
            <a:off x="8469643" y="3443339"/>
            <a:ext cx="344173" cy="59070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2755BFD4-A4B5-46C9-9D7D-D0DCDB2BF974}"/>
              </a:ext>
            </a:extLst>
          </p:cNvPr>
          <p:cNvSpPr/>
          <p:nvPr/>
        </p:nvSpPr>
        <p:spPr>
          <a:xfrm>
            <a:off x="8989405" y="3301580"/>
            <a:ext cx="226948" cy="69967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4" name="箭號: 向下 83">
            <a:extLst>
              <a:ext uri="{FF2B5EF4-FFF2-40B4-BE49-F238E27FC236}">
                <a16:creationId xmlns:a16="http://schemas.microsoft.com/office/drawing/2014/main" id="{DB5C1B6A-C3A4-4541-9A75-F79766EBD73F}"/>
              </a:ext>
            </a:extLst>
          </p:cNvPr>
          <p:cNvSpPr/>
          <p:nvPr/>
        </p:nvSpPr>
        <p:spPr>
          <a:xfrm rot="16200000">
            <a:off x="10019192" y="2718836"/>
            <a:ext cx="214130" cy="1598973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5" name="矩形: 圓角 84">
            <a:extLst>
              <a:ext uri="{FF2B5EF4-FFF2-40B4-BE49-F238E27FC236}">
                <a16:creationId xmlns:a16="http://schemas.microsoft.com/office/drawing/2014/main" id="{5BAE3016-8C2D-4552-AFFF-2CF8F5B9AF8B}"/>
              </a:ext>
            </a:extLst>
          </p:cNvPr>
          <p:cNvSpPr/>
          <p:nvPr/>
        </p:nvSpPr>
        <p:spPr>
          <a:xfrm>
            <a:off x="9613428" y="3161976"/>
            <a:ext cx="944762" cy="67074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I3D</a:t>
            </a:r>
          </a:p>
          <a:p>
            <a:pPr algn="ctr"/>
            <a:r>
              <a:rPr lang="en-US" altLang="zh-TW" dirty="0"/>
              <a:t>tail</a:t>
            </a:r>
            <a:endParaRPr lang="zh-TW" altLang="en-US" dirty="0"/>
          </a:p>
        </p:txBody>
      </p:sp>
      <p:sp>
        <p:nvSpPr>
          <p:cNvPr id="86" name="內容版面配置區 2">
            <a:extLst>
              <a:ext uri="{FF2B5EF4-FFF2-40B4-BE49-F238E27FC236}">
                <a16:creationId xmlns:a16="http://schemas.microsoft.com/office/drawing/2014/main" id="{ED1032ED-8215-4DC9-A453-DC46CD8191F4}"/>
              </a:ext>
            </a:extLst>
          </p:cNvPr>
          <p:cNvSpPr txBox="1">
            <a:spLocks/>
          </p:cNvSpPr>
          <p:nvPr/>
        </p:nvSpPr>
        <p:spPr>
          <a:xfrm>
            <a:off x="10438232" y="3029889"/>
            <a:ext cx="2163334" cy="91851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TW" sz="1400" b="1" u="sng" dirty="0"/>
              <a:t>Actions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TW" sz="1400" dirty="0"/>
              <a:t>Stand 90%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TW" sz="1400" dirty="0"/>
              <a:t>Listen to 70%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zh-TW" sz="1400" dirty="0"/>
          </a:p>
        </p:txBody>
      </p:sp>
    </p:spTree>
    <p:extLst>
      <p:ext uri="{BB962C8B-B14F-4D97-AF65-F5344CB8AC3E}">
        <p14:creationId xmlns:p14="http://schemas.microsoft.com/office/powerpoint/2010/main" val="98439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62" grpId="0" animBg="1"/>
      <p:bldP spid="63" grpId="0" animBg="1"/>
      <p:bldP spid="65" grpId="0" animBg="1"/>
      <p:bldP spid="66" grpId="0" build="p"/>
      <p:bldP spid="68" grpId="0" animBg="1"/>
      <p:bldP spid="69" grpId="0" animBg="1"/>
      <p:bldP spid="70" grpId="0" animBg="1"/>
      <p:bldP spid="71" grpId="0" animBg="1"/>
      <p:bldP spid="72" grpId="0" animBg="1"/>
      <p:bldP spid="73" grpId="0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3ABC46-4A2E-4794-9CBC-7C3445B4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latin typeface="Bahnschrift SemiCondensed" panose="020B0502040204020203" pitchFamily="34" charset="0"/>
              </a:rPr>
              <a:t>Outline</a:t>
            </a:r>
            <a:endParaRPr lang="zh-TW" altLang="en-US" b="1" dirty="0">
              <a:latin typeface="Bahnschrift SemiCondensed" panose="020B0502040204020203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156837-3886-451B-95D3-EF49F5E1C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Introduction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Problem Statement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Proposed Solution</a:t>
            </a:r>
          </a:p>
          <a:p>
            <a:r>
              <a:rPr lang="en-US" altLang="zh-TW" dirty="0">
                <a:latin typeface="Tw Cen MT" panose="020B0602020104020603" pitchFamily="34" charset="0"/>
              </a:rPr>
              <a:t>Experiment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Conclusion</a:t>
            </a:r>
          </a:p>
          <a:p>
            <a:r>
              <a:rPr lang="en-US" altLang="zh-TW" dirty="0">
                <a:solidFill>
                  <a:schemeClr val="bg2">
                    <a:lumMod val="90000"/>
                  </a:schemeClr>
                </a:solidFill>
                <a:latin typeface="Tw Cen MT" panose="020B0602020104020603" pitchFamily="34" charset="0"/>
              </a:rPr>
              <a:t>Demo</a:t>
            </a:r>
            <a:endParaRPr lang="zh-TW" altLang="en-US" dirty="0">
              <a:solidFill>
                <a:schemeClr val="bg2">
                  <a:lumMod val="90000"/>
                </a:schemeClr>
              </a:solidFill>
              <a:latin typeface="Tw Cen MT" panose="020B0602020104020603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9E802-45CB-4567-8260-4734E8B31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5647A-2092-4191-85F1-CC691F1380A8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429BFF-2243-47BA-9DA8-09E2EBF38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5956415"/>
            <a:ext cx="710970" cy="71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400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519</Words>
  <Application>Microsoft Office PowerPoint</Application>
  <PresentationFormat>寬螢幕</PresentationFormat>
  <Paragraphs>155</Paragraphs>
  <Slides>22</Slides>
  <Notes>11</Notes>
  <HiddenSlides>0</HiddenSlides>
  <MMClips>3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0" baseType="lpstr">
      <vt:lpstr>新細明體</vt:lpstr>
      <vt:lpstr>Arial</vt:lpstr>
      <vt:lpstr>Bahnschrift Light Condensed</vt:lpstr>
      <vt:lpstr>Bahnschrift SemiCondensed</vt:lpstr>
      <vt:lpstr>Calibri</vt:lpstr>
      <vt:lpstr>Calibri Light</vt:lpstr>
      <vt:lpstr>Tw Cen MT</vt:lpstr>
      <vt:lpstr>Office 佈景主題</vt:lpstr>
      <vt:lpstr>Action recognition using  convolution neural network</vt:lpstr>
      <vt:lpstr>Outline</vt:lpstr>
      <vt:lpstr>Outline</vt:lpstr>
      <vt:lpstr>Spatio-Temporal Action Localization</vt:lpstr>
      <vt:lpstr>Outline</vt:lpstr>
      <vt:lpstr>Problem Statement</vt:lpstr>
      <vt:lpstr>Outline</vt:lpstr>
      <vt:lpstr>Proposed Solution</vt:lpstr>
      <vt:lpstr>Outline</vt:lpstr>
      <vt:lpstr>Dataset</vt:lpstr>
      <vt:lpstr>Experiment</vt:lpstr>
      <vt:lpstr>Experiment</vt:lpstr>
      <vt:lpstr>Experiment</vt:lpstr>
      <vt:lpstr>Experiment</vt:lpstr>
      <vt:lpstr>Experiment</vt:lpstr>
      <vt:lpstr>Outline</vt:lpstr>
      <vt:lpstr>Conclusion</vt:lpstr>
      <vt:lpstr>Outline</vt:lpstr>
      <vt:lpstr>Demo</vt:lpstr>
      <vt:lpstr>PowerPoint 簡報</vt:lpstr>
      <vt:lpstr>Reference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YOLO9000: Better, Faster, Stronger</dc:title>
  <dc:creator>Hank</dc:creator>
  <cp:lastModifiedBy>Hank</cp:lastModifiedBy>
  <cp:revision>56</cp:revision>
  <dcterms:created xsi:type="dcterms:W3CDTF">2020-10-20T13:18:40Z</dcterms:created>
  <dcterms:modified xsi:type="dcterms:W3CDTF">2020-12-29T21:07:20Z</dcterms:modified>
</cp:coreProperties>
</file>

<file path=docProps/thumbnail.jpeg>
</file>